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a8be70dd0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a8be70dd0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a8be70dd0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a8be70dd0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a8be70dd0e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a8be70dd0e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9388bad1f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a9388bad1f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de"/>
              <a:t>The central unit is is the module of this project that connects to all the peripheral devices via BLE and </a:t>
            </a:r>
            <a:r>
              <a:rPr lang="de"/>
              <a:t>continuously</a:t>
            </a:r>
            <a:r>
              <a:rPr lang="de"/>
              <a:t> gets data from the sensors, sends directives to actuators, whilst being able to interact with the user via an LCD interface.</a:t>
            </a:r>
            <a:endParaRPr/>
          </a:p>
          <a:p>
            <a:pPr indent="0" lvl="0" marL="0" rtl="0" algn="l">
              <a:spcBef>
                <a:spcPts val="0"/>
              </a:spcBef>
              <a:spcAft>
                <a:spcPts val="0"/>
              </a:spcAft>
              <a:buNone/>
            </a:pPr>
            <a:r>
              <a:t/>
            </a:r>
            <a:endParaRPr/>
          </a:p>
          <a:p>
            <a:pPr indent="0" lvl="0" marL="0" rtl="0" algn="l">
              <a:spcBef>
                <a:spcPts val="0"/>
              </a:spcBef>
              <a:spcAft>
                <a:spcPts val="0"/>
              </a:spcAft>
              <a:buNone/>
            </a:pPr>
            <a:r>
              <a:rPr lang="de"/>
              <a:t>The hardware essentially comprises 4 buttons connected with a pulldown system, which will then act with an attached interrupt, and an LCD screen connected via hardware SPI.</a:t>
            </a:r>
            <a:endParaRPr/>
          </a:p>
          <a:p>
            <a:pPr indent="0" lvl="0" marL="0" rtl="0" algn="l">
              <a:spcBef>
                <a:spcPts val="0"/>
              </a:spcBef>
              <a:spcAft>
                <a:spcPts val="0"/>
              </a:spcAft>
              <a:buNone/>
            </a:pPr>
            <a:r>
              <a:t/>
            </a:r>
            <a:endParaRPr/>
          </a:p>
          <a:p>
            <a:pPr indent="0" lvl="0" marL="0" rtl="0" algn="l">
              <a:spcBef>
                <a:spcPts val="0"/>
              </a:spcBef>
              <a:spcAft>
                <a:spcPts val="0"/>
              </a:spcAft>
              <a:buNone/>
            </a:pPr>
            <a:r>
              <a:rPr lang="de"/>
              <a:t>To enable a fully functional and </a:t>
            </a:r>
            <a:r>
              <a:rPr lang="de"/>
              <a:t>customized</a:t>
            </a:r>
            <a:r>
              <a:rPr lang="de"/>
              <a:t> user interface we used the a known library U8G2 to draw things on the LCD, in </a:t>
            </a:r>
            <a:r>
              <a:rPr lang="de"/>
              <a:t>conjunction</a:t>
            </a:r>
            <a:r>
              <a:rPr lang="de"/>
              <a:t> with an abstract class that implements functionalities to switch between different screen tiles upon the user interaction and 3 different classes, Leaf, Leaf2 and InfoTile that present information and set information.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de"/>
              <a:t>Because this module needs to both be </a:t>
            </a:r>
            <a:r>
              <a:rPr lang="de"/>
              <a:t>responsive</a:t>
            </a:r>
            <a:r>
              <a:rPr lang="de"/>
              <a:t> to user interaction and handle all the data gathering, </a:t>
            </a:r>
            <a:r>
              <a:rPr lang="de"/>
              <a:t>processing</a:t>
            </a:r>
            <a:r>
              <a:rPr lang="de"/>
              <a:t> and </a:t>
            </a:r>
            <a:r>
              <a:rPr lang="de"/>
              <a:t>sending</a:t>
            </a:r>
            <a:r>
              <a:rPr lang="de"/>
              <a:t> directives, it is important that all operations are non blocking. Therefore, to ensure mitigation of possible delays from routines, all routines and the main core loop of the system is designed in a fashion such that each process is </a:t>
            </a:r>
            <a:r>
              <a:rPr lang="de"/>
              <a:t>independent</a:t>
            </a:r>
            <a:r>
              <a:rPr lang="de"/>
              <a:t> from one another.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de"/>
              <a:t>In other words, searching and ensuring connection from one device to another are </a:t>
            </a:r>
            <a:r>
              <a:rPr lang="de"/>
              <a:t>independent</a:t>
            </a:r>
            <a:r>
              <a:rPr lang="de"/>
              <a:t> processes, so it is fetching data from the devices, drawing things on the screen or even sending out directives to actuators.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9388bad1f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9388bad1f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a9388bad1f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a9388bad1f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a9388bad1f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a9388bad1f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a9388bad1f_1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a9388bad1f_1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a8be70dd0e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a8be70dd0e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de"/>
              <a:t>smart home monitoring system </a:t>
            </a:r>
            <a:endParaRPr/>
          </a:p>
          <a:p>
            <a:pPr indent="-298450" lvl="1" marL="914400" rtl="0" algn="l">
              <a:spcBef>
                <a:spcPts val="0"/>
              </a:spcBef>
              <a:spcAft>
                <a:spcPts val="0"/>
              </a:spcAft>
              <a:buSzPts val="1100"/>
              <a:buChar char="-"/>
            </a:pPr>
            <a:r>
              <a:rPr lang="de"/>
              <a:t>For our </a:t>
            </a:r>
            <a:r>
              <a:rPr lang="de"/>
              <a:t>semester</a:t>
            </a:r>
            <a:r>
              <a:rPr lang="de"/>
              <a:t> project we decided to </a:t>
            </a:r>
            <a:r>
              <a:rPr lang="de"/>
              <a:t>build the prototype for a smart home air quality monitoring system</a:t>
            </a:r>
            <a:endParaRPr/>
          </a:p>
          <a:p>
            <a:pPr indent="-298450" lvl="0" marL="457200" rtl="0" algn="l">
              <a:spcBef>
                <a:spcPts val="0"/>
              </a:spcBef>
              <a:spcAft>
                <a:spcPts val="0"/>
              </a:spcAft>
              <a:buSzPts val="1100"/>
              <a:buChar char="-"/>
            </a:pPr>
            <a:r>
              <a:rPr lang="de"/>
              <a:t>Air quality</a:t>
            </a:r>
            <a:endParaRPr/>
          </a:p>
          <a:p>
            <a:pPr indent="-298450" lvl="1" marL="914400" rtl="0" algn="l">
              <a:spcBef>
                <a:spcPts val="0"/>
              </a:spcBef>
              <a:spcAft>
                <a:spcPts val="0"/>
              </a:spcAft>
              <a:buSzPts val="1100"/>
              <a:buChar char="-"/>
            </a:pPr>
            <a:r>
              <a:rPr lang="de"/>
              <a:t>Moving on to the core functionality, our system excels in monitoring air quality within individual rooms. We've integrated sensors that provide real-time data on crucial parameters like CO2 concentration, temperature, and humidity.</a:t>
            </a:r>
            <a:endParaRPr/>
          </a:p>
          <a:p>
            <a:pPr indent="-298450" lvl="1" marL="914400" rtl="0" algn="l">
              <a:spcBef>
                <a:spcPts val="0"/>
              </a:spcBef>
              <a:spcAft>
                <a:spcPts val="0"/>
              </a:spcAft>
              <a:buSzPts val="1100"/>
              <a:buChar char="-"/>
            </a:pPr>
            <a:r>
              <a:rPr lang="de"/>
              <a:t>But our monitoring capabilities extend beyond the confines of our homes. We're also keeping a close eye on the outdoor air quality, recognizing that external factors play a significant role in maintaining a healthy indoor environment.</a:t>
            </a:r>
            <a:endParaRPr/>
          </a:p>
          <a:p>
            <a:pPr indent="-298450" lvl="0" marL="457200" rtl="0" algn="l">
              <a:spcBef>
                <a:spcPts val="0"/>
              </a:spcBef>
              <a:spcAft>
                <a:spcPts val="0"/>
              </a:spcAft>
              <a:buSzPts val="1100"/>
              <a:buChar char="-"/>
            </a:pPr>
            <a:r>
              <a:rPr lang="de"/>
              <a:t>Window Control</a:t>
            </a:r>
            <a:endParaRPr/>
          </a:p>
          <a:p>
            <a:pPr indent="-298450" lvl="1" marL="914400" rtl="0" algn="l">
              <a:spcBef>
                <a:spcPts val="0"/>
              </a:spcBef>
              <a:spcAft>
                <a:spcPts val="0"/>
              </a:spcAft>
              <a:buSzPts val="1100"/>
              <a:buChar char="-"/>
            </a:pPr>
            <a:r>
              <a:rPr lang="de"/>
              <a:t>One of the standout features of our system is its ability to take action based on the collected data. For instance, we've implemented an intelligent window control system. The system can autonomously open or close windows, responding dynamically to the air quality conditions detected</a:t>
            </a:r>
            <a:endParaRPr/>
          </a:p>
          <a:p>
            <a:pPr indent="-298450" lvl="0" marL="457200" rtl="0" algn="l">
              <a:spcBef>
                <a:spcPts val="0"/>
              </a:spcBef>
              <a:spcAft>
                <a:spcPts val="0"/>
              </a:spcAft>
              <a:buSzPts val="1100"/>
              <a:buChar char="-"/>
            </a:pPr>
            <a:r>
              <a:rPr lang="de"/>
              <a:t>Main Control</a:t>
            </a:r>
            <a:endParaRPr/>
          </a:p>
          <a:p>
            <a:pPr indent="-298450" lvl="1" marL="914400" rtl="0" algn="l">
              <a:spcBef>
                <a:spcPts val="0"/>
              </a:spcBef>
              <a:spcAft>
                <a:spcPts val="0"/>
              </a:spcAft>
              <a:buSzPts val="1100"/>
              <a:buChar char="-"/>
            </a:pPr>
            <a:r>
              <a:rPr lang="de"/>
              <a:t>The main control unit serves as the brains of our operation. It collects data from the distributed sensors, making informed decisions to optimize the indoor environment for the well-being and comfort of its occupants.</a:t>
            </a:r>
            <a:endParaRPr/>
          </a:p>
          <a:p>
            <a:pPr indent="-298450" lvl="0" marL="457200" rtl="0" algn="l">
              <a:spcBef>
                <a:spcPts val="0"/>
              </a:spcBef>
              <a:spcAft>
                <a:spcPts val="0"/>
              </a:spcAft>
              <a:buSzPts val="1100"/>
              <a:buChar char="-"/>
            </a:pPr>
            <a:r>
              <a:rPr lang="de"/>
              <a:t>Sensor Connectivity</a:t>
            </a:r>
            <a:endParaRPr/>
          </a:p>
          <a:p>
            <a:pPr indent="-298450" lvl="1" marL="914400" rtl="0" algn="l">
              <a:spcBef>
                <a:spcPts val="0"/>
              </a:spcBef>
              <a:spcAft>
                <a:spcPts val="0"/>
              </a:spcAft>
              <a:buSzPts val="1100"/>
              <a:buChar char="-"/>
            </a:pPr>
            <a:r>
              <a:rPr lang="de"/>
              <a:t>To achieve this, we've strategically placed sensors throughout the house. These sensors form a network, and they're all connected via Bluetooth to our main control unit.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8be70dd0e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8be70dd0e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de"/>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drive.google.com/file/d/1wT_oExjrG6D1CJC-ZZt_0EToO_poKWqQ/view"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jpg"/><Relationship Id="rId4" Type="http://schemas.openxmlformats.org/officeDocument/2006/relationships/image" Target="../media/image14.jpg"/><Relationship Id="rId9" Type="http://schemas.openxmlformats.org/officeDocument/2006/relationships/image" Target="../media/image8.png"/><Relationship Id="rId5" Type="http://schemas.openxmlformats.org/officeDocument/2006/relationships/image" Target="../media/image15.jpg"/><Relationship Id="rId6" Type="http://schemas.openxmlformats.org/officeDocument/2006/relationships/image" Target="../media/image9.png"/><Relationship Id="rId7" Type="http://schemas.openxmlformats.org/officeDocument/2006/relationships/image" Target="../media/image7.png"/><Relationship Id="rId8"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840975"/>
            <a:ext cx="5017500" cy="2316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Innovative Room Environment Monitoring System (IREM)</a:t>
            </a:r>
            <a:endParaRPr/>
          </a:p>
        </p:txBody>
      </p:sp>
      <p:sp>
        <p:nvSpPr>
          <p:cNvPr id="135" name="Google Shape;135;p13"/>
          <p:cNvSpPr txBox="1"/>
          <p:nvPr>
            <p:ph idx="1" type="subTitle"/>
          </p:nvPr>
        </p:nvSpPr>
        <p:spPr>
          <a:xfrm>
            <a:off x="5083950" y="3702250"/>
            <a:ext cx="3470700" cy="1268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An </a:t>
            </a:r>
            <a:r>
              <a:rPr b="1" lang="de"/>
              <a:t>Edge Computing</a:t>
            </a:r>
            <a:r>
              <a:rPr b="1" lang="de"/>
              <a:t> in the IoT</a:t>
            </a:r>
            <a:r>
              <a:rPr lang="de"/>
              <a:t> project by</a:t>
            </a:r>
            <a:endParaRPr/>
          </a:p>
          <a:p>
            <a:pPr indent="0" lvl="0" marL="0" rtl="0" algn="l">
              <a:spcBef>
                <a:spcPts val="0"/>
              </a:spcBef>
              <a:spcAft>
                <a:spcPts val="0"/>
              </a:spcAft>
              <a:buNone/>
            </a:pPr>
            <a:r>
              <a:rPr lang="de"/>
              <a:t>Fabian Gobet</a:t>
            </a:r>
            <a:endParaRPr/>
          </a:p>
          <a:p>
            <a:pPr indent="0" lvl="0" marL="0" rtl="0" algn="l">
              <a:spcBef>
                <a:spcPts val="0"/>
              </a:spcBef>
              <a:spcAft>
                <a:spcPts val="0"/>
              </a:spcAft>
              <a:buNone/>
            </a:pPr>
            <a:r>
              <a:rPr lang="de"/>
              <a:t>Tobias Erbacher</a:t>
            </a:r>
            <a:endParaRPr/>
          </a:p>
          <a:p>
            <a:pPr indent="0" lvl="0" marL="0" rtl="0" algn="l">
              <a:spcBef>
                <a:spcPts val="0"/>
              </a:spcBef>
              <a:spcAft>
                <a:spcPts val="0"/>
              </a:spcAft>
              <a:buNone/>
            </a:pPr>
            <a:r>
              <a:rPr lang="de"/>
              <a:t>Vijaya Bhargavi</a:t>
            </a:r>
            <a:endParaRPr/>
          </a:p>
          <a:p>
            <a:pPr indent="0" lvl="0" marL="0" rtl="0" algn="l">
              <a:spcBef>
                <a:spcPts val="0"/>
              </a:spcBef>
              <a:spcAft>
                <a:spcPts val="0"/>
              </a:spcAft>
              <a:buNone/>
            </a:pPr>
            <a:r>
              <a:rPr lang="de"/>
              <a:t>Jonas Fischer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Concept</a:t>
            </a:r>
            <a:endParaRPr/>
          </a:p>
        </p:txBody>
      </p:sp>
      <p:sp>
        <p:nvSpPr>
          <p:cNvPr id="213" name="Google Shape;213;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de"/>
              <a:t>Smart home monitoring </a:t>
            </a:r>
            <a:endParaRPr/>
          </a:p>
          <a:p>
            <a:pPr indent="-311150" lvl="0" marL="457200" rtl="0" algn="l">
              <a:spcBef>
                <a:spcPts val="0"/>
              </a:spcBef>
              <a:spcAft>
                <a:spcPts val="0"/>
              </a:spcAft>
              <a:buSzPts val="1300"/>
              <a:buChar char="-"/>
            </a:pPr>
            <a:r>
              <a:rPr lang="de"/>
              <a:t>Window control</a:t>
            </a:r>
            <a:endParaRPr/>
          </a:p>
          <a:p>
            <a:pPr indent="-311150" lvl="0" marL="457200" rtl="0" algn="l">
              <a:spcBef>
                <a:spcPts val="0"/>
              </a:spcBef>
              <a:spcAft>
                <a:spcPts val="0"/>
              </a:spcAft>
              <a:buSzPts val="1300"/>
              <a:buChar char="-"/>
            </a:pPr>
            <a:r>
              <a:rPr lang="de"/>
              <a:t>Air quality check</a:t>
            </a:r>
            <a:endParaRPr/>
          </a:p>
          <a:p>
            <a:pPr indent="-311150" lvl="0" marL="457200" rtl="0" algn="l">
              <a:spcBef>
                <a:spcPts val="0"/>
              </a:spcBef>
              <a:spcAft>
                <a:spcPts val="0"/>
              </a:spcAft>
              <a:buSzPts val="1300"/>
              <a:buChar char="-"/>
            </a:pPr>
            <a:r>
              <a:rPr lang="de"/>
              <a:t>Bluetooth</a:t>
            </a:r>
            <a:endParaRPr/>
          </a:p>
          <a:p>
            <a:pPr indent="-311150" lvl="0" marL="457200" rtl="0" algn="l">
              <a:spcBef>
                <a:spcPts val="0"/>
              </a:spcBef>
              <a:spcAft>
                <a:spcPts val="0"/>
              </a:spcAft>
              <a:buSzPts val="1300"/>
              <a:buChar char="-"/>
            </a:pPr>
            <a:r>
              <a:rPr lang="de"/>
              <a:t>Distributed sensors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7" name="Shape 217"/>
        <p:cNvGrpSpPr/>
        <p:nvPr/>
      </p:nvGrpSpPr>
      <p:grpSpPr>
        <a:xfrm>
          <a:off x="0" y="0"/>
          <a:ext cx="0" cy="0"/>
          <a:chOff x="0" y="0"/>
          <a:chExt cx="0" cy="0"/>
        </a:xfrm>
      </p:grpSpPr>
      <p:sp>
        <p:nvSpPr>
          <p:cNvPr id="218" name="Google Shape;218;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Obstacles</a:t>
            </a:r>
            <a:endParaRPr/>
          </a:p>
        </p:txBody>
      </p:sp>
      <p:sp>
        <p:nvSpPr>
          <p:cNvPr id="219" name="Google Shape;219;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14" title="Trailer.mp4">
            <a:hlinkClick r:id="rId3"/>
          </p:cNvPr>
          <p:cNvPicPr preferRelativeResize="0"/>
          <p:nvPr/>
        </p:nvPicPr>
        <p:blipFill>
          <a:blip r:embed="rId4">
            <a:alphaModFix/>
          </a:blip>
          <a:stretch>
            <a:fillRect/>
          </a:stretch>
        </p:blipFill>
        <p:spPr>
          <a:xfrm>
            <a:off x="1454063" y="354600"/>
            <a:ext cx="6235876" cy="4676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Central Unit</a:t>
            </a:r>
            <a:endParaRPr/>
          </a:p>
        </p:txBody>
      </p:sp>
      <p:pic>
        <p:nvPicPr>
          <p:cNvPr id="146" name="Google Shape;146;p15"/>
          <p:cNvPicPr preferRelativeResize="0"/>
          <p:nvPr/>
        </p:nvPicPr>
        <p:blipFill>
          <a:blip r:embed="rId3">
            <a:alphaModFix/>
          </a:blip>
          <a:stretch>
            <a:fillRect/>
          </a:stretch>
        </p:blipFill>
        <p:spPr>
          <a:xfrm>
            <a:off x="4572000" y="1072825"/>
            <a:ext cx="3764398" cy="2823287"/>
          </a:xfrm>
          <a:prstGeom prst="rect">
            <a:avLst/>
          </a:prstGeom>
          <a:noFill/>
          <a:ln>
            <a:noFill/>
          </a:ln>
        </p:spPr>
      </p:pic>
      <p:pic>
        <p:nvPicPr>
          <p:cNvPr id="147" name="Google Shape;147;p15"/>
          <p:cNvPicPr preferRelativeResize="0"/>
          <p:nvPr/>
        </p:nvPicPr>
        <p:blipFill>
          <a:blip r:embed="rId4">
            <a:alphaModFix/>
          </a:blip>
          <a:stretch>
            <a:fillRect/>
          </a:stretch>
        </p:blipFill>
        <p:spPr>
          <a:xfrm>
            <a:off x="239400" y="1366125"/>
            <a:ext cx="3670298" cy="2236675"/>
          </a:xfrm>
          <a:prstGeom prst="rect">
            <a:avLst/>
          </a:prstGeom>
          <a:noFill/>
          <a:ln>
            <a:noFill/>
          </a:ln>
        </p:spPr>
      </p:pic>
      <p:pic>
        <p:nvPicPr>
          <p:cNvPr id="148" name="Google Shape;148;p15"/>
          <p:cNvPicPr preferRelativeResize="0"/>
          <p:nvPr/>
        </p:nvPicPr>
        <p:blipFill>
          <a:blip r:embed="rId5">
            <a:alphaModFix/>
          </a:blip>
          <a:stretch>
            <a:fillRect/>
          </a:stretch>
        </p:blipFill>
        <p:spPr>
          <a:xfrm>
            <a:off x="1970875" y="1133200"/>
            <a:ext cx="5202248" cy="3567398"/>
          </a:xfrm>
          <a:prstGeom prst="rect">
            <a:avLst/>
          </a:prstGeom>
          <a:noFill/>
          <a:ln>
            <a:noFill/>
          </a:ln>
        </p:spPr>
      </p:pic>
      <p:grpSp>
        <p:nvGrpSpPr>
          <p:cNvPr id="149" name="Google Shape;149;p15"/>
          <p:cNvGrpSpPr/>
          <p:nvPr/>
        </p:nvGrpSpPr>
        <p:grpSpPr>
          <a:xfrm>
            <a:off x="85175" y="1637063"/>
            <a:ext cx="8973650" cy="2259038"/>
            <a:chOff x="115175" y="990938"/>
            <a:chExt cx="8973650" cy="2259038"/>
          </a:xfrm>
        </p:grpSpPr>
        <p:pic>
          <p:nvPicPr>
            <p:cNvPr id="150" name="Google Shape;150;p15"/>
            <p:cNvPicPr preferRelativeResize="0"/>
            <p:nvPr/>
          </p:nvPicPr>
          <p:blipFill>
            <a:blip r:embed="rId6">
              <a:alphaModFix/>
            </a:blip>
            <a:stretch>
              <a:fillRect/>
            </a:stretch>
          </p:blipFill>
          <p:spPr>
            <a:xfrm>
              <a:off x="115175" y="1013300"/>
              <a:ext cx="2908900" cy="2236675"/>
            </a:xfrm>
            <a:prstGeom prst="rect">
              <a:avLst/>
            </a:prstGeom>
            <a:noFill/>
            <a:ln>
              <a:noFill/>
            </a:ln>
          </p:spPr>
        </p:pic>
        <p:pic>
          <p:nvPicPr>
            <p:cNvPr id="151" name="Google Shape;151;p15"/>
            <p:cNvPicPr preferRelativeResize="0"/>
            <p:nvPr/>
          </p:nvPicPr>
          <p:blipFill>
            <a:blip r:embed="rId7">
              <a:alphaModFix/>
            </a:blip>
            <a:stretch>
              <a:fillRect/>
            </a:stretch>
          </p:blipFill>
          <p:spPr>
            <a:xfrm>
              <a:off x="3393488" y="993387"/>
              <a:ext cx="2716375" cy="2125850"/>
            </a:xfrm>
            <a:prstGeom prst="rect">
              <a:avLst/>
            </a:prstGeom>
            <a:noFill/>
            <a:ln>
              <a:noFill/>
            </a:ln>
          </p:spPr>
        </p:pic>
        <p:pic>
          <p:nvPicPr>
            <p:cNvPr id="152" name="Google Shape;152;p15"/>
            <p:cNvPicPr preferRelativeResize="0"/>
            <p:nvPr/>
          </p:nvPicPr>
          <p:blipFill>
            <a:blip r:embed="rId8">
              <a:alphaModFix/>
            </a:blip>
            <a:stretch>
              <a:fillRect/>
            </a:stretch>
          </p:blipFill>
          <p:spPr>
            <a:xfrm>
              <a:off x="6372450" y="990938"/>
              <a:ext cx="2716375" cy="2130732"/>
            </a:xfrm>
            <a:prstGeom prst="rect">
              <a:avLst/>
            </a:prstGeom>
            <a:noFill/>
            <a:ln>
              <a:noFill/>
            </a:ln>
          </p:spPr>
        </p:pic>
      </p:grpSp>
      <p:pic>
        <p:nvPicPr>
          <p:cNvPr id="153" name="Google Shape;153;p15"/>
          <p:cNvPicPr preferRelativeResize="0"/>
          <p:nvPr/>
        </p:nvPicPr>
        <p:blipFill>
          <a:blip r:embed="rId9">
            <a:alphaModFix/>
          </a:blip>
          <a:stretch>
            <a:fillRect/>
          </a:stretch>
        </p:blipFill>
        <p:spPr>
          <a:xfrm>
            <a:off x="1297500" y="1031862"/>
            <a:ext cx="6273750" cy="3770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par>
                                <p:cTn fill="hold" nodeType="withEffect" presetClass="exit" presetID="10" presetSubtype="0">
                                  <p:stCondLst>
                                    <p:cond delay="0"/>
                                  </p:stCondLst>
                                  <p:childTnLst>
                                    <p:animEffect filter="fade" transition="out">
                                      <p:cBhvr>
                                        <p:cTn dur="1000"/>
                                        <p:tgtEl>
                                          <p:spTgt spid="147"/>
                                        </p:tgtEl>
                                      </p:cBhvr>
                                    </p:animEffect>
                                    <p:set>
                                      <p:cBhvr>
                                        <p:cTn dur="1" fill="hold">
                                          <p:stCondLst>
                                            <p:cond delay="1000"/>
                                          </p:stCondLst>
                                        </p:cTn>
                                        <p:tgtEl>
                                          <p:spTgt spid="14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6"/>
                                        </p:tgtEl>
                                      </p:cBhvr>
                                    </p:animEffect>
                                    <p:set>
                                      <p:cBhvr>
                                        <p:cTn dur="1" fill="hold">
                                          <p:stCondLst>
                                            <p:cond delay="1000"/>
                                          </p:stCondLst>
                                        </p:cTn>
                                        <p:tgtEl>
                                          <p:spTgt spid="14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48"/>
                                        </p:tgtEl>
                                      </p:cBhvr>
                                    </p:animEffect>
                                    <p:set>
                                      <p:cBhvr>
                                        <p:cTn dur="1" fill="hold">
                                          <p:stCondLst>
                                            <p:cond delay="1000"/>
                                          </p:stCondLst>
                                        </p:cTn>
                                        <p:tgtEl>
                                          <p:spTgt spid="14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400"/>
                                        <p:tgtEl>
                                          <p:spTgt spid="149"/>
                                        </p:tgtEl>
                                      </p:cBhvr>
                                    </p:animEffect>
                                    <p:set>
                                      <p:cBhvr>
                                        <p:cTn dur="1" fill="hold">
                                          <p:stCondLst>
                                            <p:cond delay="1400"/>
                                          </p:stCondLst>
                                        </p:cTn>
                                        <p:tgtEl>
                                          <p:spTgt spid="149"/>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Indoor Unit</a:t>
            </a:r>
            <a:endParaRPr/>
          </a:p>
        </p:txBody>
      </p:sp>
      <p:sp>
        <p:nvSpPr>
          <p:cNvPr id="159" name="Google Shape;159;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Objectives:</a:t>
            </a:r>
            <a:endParaRPr/>
          </a:p>
          <a:p>
            <a:pPr indent="-311150" lvl="0" marL="457200" rtl="0" algn="l">
              <a:spcBef>
                <a:spcPts val="1200"/>
              </a:spcBef>
              <a:spcAft>
                <a:spcPts val="0"/>
              </a:spcAft>
              <a:buSzPts val="1300"/>
              <a:buChar char="-"/>
            </a:pPr>
            <a:r>
              <a:rPr lang="de"/>
              <a:t>Continuously monitoring temperature, humidity,</a:t>
            </a:r>
            <a:endParaRPr/>
          </a:p>
          <a:p>
            <a:pPr indent="0" lvl="0" marL="457200" rtl="0" algn="l">
              <a:spcBef>
                <a:spcPts val="1200"/>
              </a:spcBef>
              <a:spcAft>
                <a:spcPts val="0"/>
              </a:spcAft>
              <a:buNone/>
            </a:pPr>
            <a:r>
              <a:rPr lang="de"/>
              <a:t>and CO2</a:t>
            </a:r>
            <a:endParaRPr/>
          </a:p>
          <a:p>
            <a:pPr indent="-311150" lvl="0" marL="457200" rtl="0" algn="l">
              <a:spcBef>
                <a:spcPts val="1200"/>
              </a:spcBef>
              <a:spcAft>
                <a:spcPts val="0"/>
              </a:spcAft>
              <a:buSzPts val="1300"/>
              <a:buChar char="-"/>
            </a:pPr>
            <a:r>
              <a:rPr lang="de"/>
              <a:t>Connects to central unit via BLE</a:t>
            </a:r>
            <a:br>
              <a:rPr lang="de"/>
            </a:br>
            <a:endParaRPr/>
          </a:p>
          <a:p>
            <a:pPr indent="-311150" lvl="0" marL="457200" rtl="0" algn="l">
              <a:spcBef>
                <a:spcPts val="0"/>
              </a:spcBef>
              <a:spcAft>
                <a:spcPts val="0"/>
              </a:spcAft>
              <a:buSzPts val="1300"/>
              <a:buChar char="-"/>
            </a:pPr>
            <a:r>
              <a:rPr lang="de"/>
              <a:t>Sends values cast as integer to main </a:t>
            </a:r>
            <a:br>
              <a:rPr lang="de"/>
            </a:br>
            <a:endParaRPr/>
          </a:p>
          <a:p>
            <a:pPr indent="0" lvl="0" marL="0" rtl="0" algn="l">
              <a:spcBef>
                <a:spcPts val="1200"/>
              </a:spcBef>
              <a:spcAft>
                <a:spcPts val="1200"/>
              </a:spcAft>
              <a:buNone/>
            </a:pPr>
            <a:r>
              <a:t/>
            </a:r>
            <a:endParaRPr/>
          </a:p>
        </p:txBody>
      </p:sp>
      <p:pic>
        <p:nvPicPr>
          <p:cNvPr id="160" name="Google Shape;160;p16"/>
          <p:cNvPicPr preferRelativeResize="0"/>
          <p:nvPr/>
        </p:nvPicPr>
        <p:blipFill>
          <a:blip r:embed="rId3">
            <a:alphaModFix/>
          </a:blip>
          <a:stretch>
            <a:fillRect/>
          </a:stretch>
        </p:blipFill>
        <p:spPr>
          <a:xfrm>
            <a:off x="5475725" y="2489575"/>
            <a:ext cx="3409925" cy="2257175"/>
          </a:xfrm>
          <a:prstGeom prst="rect">
            <a:avLst/>
          </a:prstGeom>
          <a:noFill/>
          <a:ln>
            <a:noFill/>
          </a:ln>
        </p:spPr>
      </p:pic>
      <p:pic>
        <p:nvPicPr>
          <p:cNvPr id="161" name="Google Shape;161;p16"/>
          <p:cNvPicPr preferRelativeResize="0"/>
          <p:nvPr/>
        </p:nvPicPr>
        <p:blipFill>
          <a:blip r:embed="rId4">
            <a:alphaModFix/>
          </a:blip>
          <a:stretch>
            <a:fillRect/>
          </a:stretch>
        </p:blipFill>
        <p:spPr>
          <a:xfrm>
            <a:off x="6628475" y="74350"/>
            <a:ext cx="2257175" cy="2257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Outdoor Unit</a:t>
            </a:r>
            <a:endParaRPr/>
          </a:p>
        </p:txBody>
      </p:sp>
      <p:sp>
        <p:nvSpPr>
          <p:cNvPr id="167" name="Google Shape;167;p17"/>
          <p:cNvSpPr txBox="1"/>
          <p:nvPr>
            <p:ph idx="1" type="body"/>
          </p:nvPr>
        </p:nvSpPr>
        <p:spPr>
          <a:xfrm>
            <a:off x="1202375" y="1636575"/>
            <a:ext cx="7795800" cy="326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Objectives:</a:t>
            </a:r>
            <a:endParaRPr/>
          </a:p>
          <a:p>
            <a:pPr indent="-311150" lvl="0" marL="457200" rtl="0" algn="l">
              <a:spcBef>
                <a:spcPts val="1200"/>
              </a:spcBef>
              <a:spcAft>
                <a:spcPts val="0"/>
              </a:spcAft>
              <a:buSzPts val="1300"/>
              <a:buChar char="-"/>
            </a:pPr>
            <a:r>
              <a:rPr lang="de"/>
              <a:t>To sense the dust particle density around.</a:t>
            </a:r>
            <a:br>
              <a:rPr lang="de"/>
            </a:br>
            <a:endParaRPr/>
          </a:p>
          <a:p>
            <a:pPr indent="-311150" lvl="0" marL="457200" rtl="0" algn="l">
              <a:spcBef>
                <a:spcPts val="0"/>
              </a:spcBef>
              <a:spcAft>
                <a:spcPts val="0"/>
              </a:spcAft>
              <a:buSzPts val="1300"/>
              <a:buChar char="-"/>
            </a:pPr>
            <a:r>
              <a:rPr lang="de"/>
              <a:t>The integer data fetched is mapped to a range.</a:t>
            </a:r>
            <a:br>
              <a:rPr lang="de"/>
            </a:br>
            <a:endParaRPr/>
          </a:p>
          <a:p>
            <a:pPr indent="-311150" lvl="0" marL="457200" rtl="0" algn="l">
              <a:spcBef>
                <a:spcPts val="0"/>
              </a:spcBef>
              <a:spcAft>
                <a:spcPts val="0"/>
              </a:spcAft>
              <a:buSzPts val="1300"/>
              <a:buChar char="-"/>
            </a:pPr>
            <a:r>
              <a:rPr lang="de"/>
              <a:t>This data is sent across the bluetooth to the central unit.</a:t>
            </a:r>
            <a:endParaRPr/>
          </a:p>
          <a:p>
            <a:pPr indent="0" lvl="0" marL="457200" rtl="0" algn="l">
              <a:spcBef>
                <a:spcPts val="1200"/>
              </a:spcBef>
              <a:spcAft>
                <a:spcPts val="1200"/>
              </a:spcAft>
              <a:buNone/>
            </a:pPr>
            <a:r>
              <a:t/>
            </a:r>
            <a:endParaRPr/>
          </a:p>
        </p:txBody>
      </p:sp>
      <p:pic>
        <p:nvPicPr>
          <p:cNvPr id="168" name="Google Shape;168;p17"/>
          <p:cNvPicPr preferRelativeResize="0"/>
          <p:nvPr/>
        </p:nvPicPr>
        <p:blipFill>
          <a:blip r:embed="rId3">
            <a:alphaModFix/>
          </a:blip>
          <a:stretch>
            <a:fillRect/>
          </a:stretch>
        </p:blipFill>
        <p:spPr>
          <a:xfrm rot="5400000">
            <a:off x="6237020" y="1629900"/>
            <a:ext cx="2366700" cy="3155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Window Unit</a:t>
            </a:r>
            <a:endParaRPr/>
          </a:p>
        </p:txBody>
      </p:sp>
      <p:sp>
        <p:nvSpPr>
          <p:cNvPr id="174" name="Google Shape;174;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Objectives:</a:t>
            </a:r>
            <a:endParaRPr/>
          </a:p>
          <a:p>
            <a:pPr indent="-311150" lvl="0" marL="457200" rtl="0" algn="l">
              <a:spcBef>
                <a:spcPts val="1200"/>
              </a:spcBef>
              <a:spcAft>
                <a:spcPts val="0"/>
              </a:spcAft>
              <a:buSzPts val="1300"/>
              <a:buChar char="-"/>
            </a:pPr>
            <a:r>
              <a:rPr lang="de"/>
              <a:t>Continuously monitor windows’ opened/closed state.</a:t>
            </a:r>
            <a:br>
              <a:rPr lang="de"/>
            </a:br>
            <a:endParaRPr/>
          </a:p>
          <a:p>
            <a:pPr indent="-311150" lvl="0" marL="457200" rtl="0" algn="l">
              <a:spcBef>
                <a:spcPts val="0"/>
              </a:spcBef>
              <a:spcAft>
                <a:spcPts val="0"/>
              </a:spcAft>
              <a:buSzPts val="1300"/>
              <a:buChar char="-"/>
            </a:pPr>
            <a:r>
              <a:rPr lang="de"/>
              <a:t>Listen for instructions from central via Bluetooth.</a:t>
            </a:r>
            <a:br>
              <a:rPr lang="de"/>
            </a:br>
            <a:endParaRPr/>
          </a:p>
          <a:p>
            <a:pPr indent="-311150" lvl="0" marL="457200" rtl="0" algn="l">
              <a:spcBef>
                <a:spcPts val="0"/>
              </a:spcBef>
              <a:spcAft>
                <a:spcPts val="0"/>
              </a:spcAft>
              <a:buSzPts val="1300"/>
              <a:buChar char="-"/>
            </a:pPr>
            <a:r>
              <a:rPr lang="de"/>
              <a:t>Upon instruction received, compare window </a:t>
            </a:r>
            <a:br>
              <a:rPr lang="de"/>
            </a:br>
            <a:r>
              <a:rPr lang="de"/>
              <a:t>states.</a:t>
            </a:r>
            <a:br>
              <a:rPr lang="de"/>
            </a:br>
            <a:endParaRPr/>
          </a:p>
          <a:p>
            <a:pPr indent="-311150" lvl="0" marL="457200" rtl="0" algn="l">
              <a:spcBef>
                <a:spcPts val="0"/>
              </a:spcBef>
              <a:spcAft>
                <a:spcPts val="0"/>
              </a:spcAft>
              <a:buSzPts val="1300"/>
              <a:buChar char="-"/>
            </a:pPr>
            <a:r>
              <a:rPr lang="de"/>
              <a:t>Determine actions and execute.</a:t>
            </a:r>
            <a:endParaRPr/>
          </a:p>
        </p:txBody>
      </p:sp>
      <p:pic>
        <p:nvPicPr>
          <p:cNvPr id="175" name="Google Shape;175;p18"/>
          <p:cNvPicPr preferRelativeResize="0"/>
          <p:nvPr/>
        </p:nvPicPr>
        <p:blipFill rotWithShape="1">
          <a:blip r:embed="rId3">
            <a:alphaModFix/>
          </a:blip>
          <a:srcRect b="4256" l="3421" r="4598" t="4801"/>
          <a:stretch/>
        </p:blipFill>
        <p:spPr>
          <a:xfrm>
            <a:off x="5459850" y="2354675"/>
            <a:ext cx="2876550" cy="2124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de"/>
              <a:t>Thanks for your Attention!</a:t>
            </a:r>
            <a:endParaRPr/>
          </a:p>
          <a:p>
            <a:pPr indent="0" lvl="0" marL="0" rtl="0" algn="l">
              <a:spcBef>
                <a:spcPts val="0"/>
              </a:spcBef>
              <a:spcAft>
                <a:spcPts val="0"/>
              </a:spcAft>
              <a:buNone/>
            </a:pPr>
            <a:r>
              <a:t/>
            </a:r>
            <a:endParaRPr/>
          </a:p>
          <a:p>
            <a:pPr indent="0" lvl="0" marL="0" rtl="0" algn="l">
              <a:spcBef>
                <a:spcPts val="0"/>
              </a:spcBef>
              <a:spcAft>
                <a:spcPts val="0"/>
              </a:spcAft>
              <a:buNone/>
            </a:pPr>
            <a:r>
              <a:rPr lang="de" sz="1400"/>
              <a:t>We open the stage for discussion.</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Concept</a:t>
            </a:r>
            <a:endParaRPr/>
          </a:p>
        </p:txBody>
      </p:sp>
      <p:sp>
        <p:nvSpPr>
          <p:cNvPr id="186" name="Google Shape;186;p20"/>
          <p:cNvSpPr/>
          <p:nvPr/>
        </p:nvSpPr>
        <p:spPr>
          <a:xfrm>
            <a:off x="980238" y="1388325"/>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7" name="Google Shape;187;p20"/>
          <p:cNvSpPr/>
          <p:nvPr/>
        </p:nvSpPr>
        <p:spPr>
          <a:xfrm>
            <a:off x="2347263" y="3151450"/>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 name="Google Shape;188;p20"/>
          <p:cNvSpPr/>
          <p:nvPr/>
        </p:nvSpPr>
        <p:spPr>
          <a:xfrm>
            <a:off x="3989100" y="1464950"/>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9" name="Google Shape;189;p20"/>
          <p:cNvSpPr/>
          <p:nvPr/>
        </p:nvSpPr>
        <p:spPr>
          <a:xfrm>
            <a:off x="5630963" y="3252675"/>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0" name="Google Shape;190;p20"/>
          <p:cNvSpPr/>
          <p:nvPr/>
        </p:nvSpPr>
        <p:spPr>
          <a:xfrm>
            <a:off x="6997963" y="1388325"/>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91" name="Google Shape;191;p20"/>
          <p:cNvPicPr preferRelativeResize="0"/>
          <p:nvPr/>
        </p:nvPicPr>
        <p:blipFill>
          <a:blip r:embed="rId3">
            <a:alphaModFix/>
          </a:blip>
          <a:stretch>
            <a:fillRect/>
          </a:stretch>
        </p:blipFill>
        <p:spPr>
          <a:xfrm>
            <a:off x="1269738" y="1653962"/>
            <a:ext cx="1076724" cy="1076724"/>
          </a:xfrm>
          <a:prstGeom prst="rect">
            <a:avLst/>
          </a:prstGeom>
          <a:noFill/>
          <a:ln>
            <a:noFill/>
          </a:ln>
        </p:spPr>
      </p:pic>
      <p:pic>
        <p:nvPicPr>
          <p:cNvPr id="192" name="Google Shape;192;p20"/>
          <p:cNvPicPr preferRelativeResize="0"/>
          <p:nvPr/>
        </p:nvPicPr>
        <p:blipFill>
          <a:blip r:embed="rId4">
            <a:alphaModFix/>
          </a:blip>
          <a:stretch>
            <a:fillRect/>
          </a:stretch>
        </p:blipFill>
        <p:spPr>
          <a:xfrm>
            <a:off x="4184500" y="1636488"/>
            <a:ext cx="1264900" cy="1264900"/>
          </a:xfrm>
          <a:prstGeom prst="rect">
            <a:avLst/>
          </a:prstGeom>
          <a:noFill/>
          <a:ln>
            <a:noFill/>
          </a:ln>
        </p:spPr>
      </p:pic>
      <p:pic>
        <p:nvPicPr>
          <p:cNvPr id="193" name="Google Shape;193;p20"/>
          <p:cNvPicPr preferRelativeResize="0"/>
          <p:nvPr/>
        </p:nvPicPr>
        <p:blipFill>
          <a:blip r:embed="rId5">
            <a:alphaModFix/>
          </a:blip>
          <a:stretch>
            <a:fillRect/>
          </a:stretch>
        </p:blipFill>
        <p:spPr>
          <a:xfrm>
            <a:off x="7239525" y="1606045"/>
            <a:ext cx="1172575" cy="1172575"/>
          </a:xfrm>
          <a:prstGeom prst="rect">
            <a:avLst/>
          </a:prstGeom>
          <a:noFill/>
          <a:ln>
            <a:noFill/>
          </a:ln>
        </p:spPr>
      </p:pic>
      <p:pic>
        <p:nvPicPr>
          <p:cNvPr id="194" name="Google Shape;194;p20"/>
          <p:cNvPicPr preferRelativeResize="0"/>
          <p:nvPr/>
        </p:nvPicPr>
        <p:blipFill>
          <a:blip r:embed="rId6">
            <a:alphaModFix/>
          </a:blip>
          <a:stretch>
            <a:fillRect/>
          </a:stretch>
        </p:blipFill>
        <p:spPr>
          <a:xfrm>
            <a:off x="2663800" y="3444125"/>
            <a:ext cx="1022650" cy="1022650"/>
          </a:xfrm>
          <a:prstGeom prst="rect">
            <a:avLst/>
          </a:prstGeom>
          <a:noFill/>
          <a:ln>
            <a:noFill/>
          </a:ln>
        </p:spPr>
      </p:pic>
      <p:pic>
        <p:nvPicPr>
          <p:cNvPr id="195" name="Google Shape;195;p20"/>
          <p:cNvPicPr preferRelativeResize="0"/>
          <p:nvPr/>
        </p:nvPicPr>
        <p:blipFill>
          <a:blip r:embed="rId7">
            <a:alphaModFix/>
          </a:blip>
          <a:stretch>
            <a:fillRect/>
          </a:stretch>
        </p:blipFill>
        <p:spPr>
          <a:xfrm>
            <a:off x="5762513" y="3360363"/>
            <a:ext cx="1392625" cy="1392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9" name="Shape 199"/>
        <p:cNvGrpSpPr/>
        <p:nvPr/>
      </p:nvGrpSpPr>
      <p:grpSpPr>
        <a:xfrm>
          <a:off x="0" y="0"/>
          <a:ext cx="0" cy="0"/>
          <a:chOff x="0" y="0"/>
          <a:chExt cx="0" cy="0"/>
        </a:xfrm>
      </p:grpSpPr>
      <p:cxnSp>
        <p:nvCxnSpPr>
          <p:cNvPr id="200" name="Google Shape;200;p21"/>
          <p:cNvCxnSpPr/>
          <p:nvPr/>
        </p:nvCxnSpPr>
        <p:spPr>
          <a:xfrm flipH="1" rot="10800000">
            <a:off x="2941300" y="2632800"/>
            <a:ext cx="2045700" cy="1543200"/>
          </a:xfrm>
          <a:prstGeom prst="straightConnector1">
            <a:avLst/>
          </a:prstGeom>
          <a:noFill/>
          <a:ln cap="flat" cmpd="sng" w="76200">
            <a:solidFill>
              <a:schemeClr val="lt2"/>
            </a:solidFill>
            <a:prstDash val="dot"/>
            <a:round/>
            <a:headEnd len="med" w="med" type="none"/>
            <a:tailEnd len="med" w="med" type="none"/>
          </a:ln>
        </p:spPr>
      </p:cxnSp>
      <p:cxnSp>
        <p:nvCxnSpPr>
          <p:cNvPr id="201" name="Google Shape;201;p21"/>
          <p:cNvCxnSpPr/>
          <p:nvPr/>
        </p:nvCxnSpPr>
        <p:spPr>
          <a:xfrm rot="10800000">
            <a:off x="2377250" y="1781125"/>
            <a:ext cx="2462700" cy="906000"/>
          </a:xfrm>
          <a:prstGeom prst="straightConnector1">
            <a:avLst/>
          </a:prstGeom>
          <a:noFill/>
          <a:ln cap="flat" cmpd="sng" w="76200">
            <a:solidFill>
              <a:schemeClr val="lt2"/>
            </a:solidFill>
            <a:prstDash val="dot"/>
            <a:round/>
            <a:headEnd len="med" w="med" type="none"/>
            <a:tailEnd len="med" w="med" type="none"/>
          </a:ln>
        </p:spPr>
      </p:cxnSp>
      <p:sp>
        <p:nvSpPr>
          <p:cNvPr id="202" name="Google Shape;202;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Components</a:t>
            </a:r>
            <a:endParaRPr/>
          </a:p>
        </p:txBody>
      </p:sp>
      <p:sp>
        <p:nvSpPr>
          <p:cNvPr id="203" name="Google Shape;203;p21"/>
          <p:cNvSpPr/>
          <p:nvPr/>
        </p:nvSpPr>
        <p:spPr>
          <a:xfrm>
            <a:off x="4085213" y="1815875"/>
            <a:ext cx="1655700" cy="16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
                <a:latin typeface="Lato"/>
                <a:ea typeface="Lato"/>
                <a:cs typeface="Lato"/>
                <a:sym typeface="Lato"/>
              </a:rPr>
              <a:t>MAIN UNIT</a:t>
            </a:r>
            <a:endParaRPr>
              <a:latin typeface="Lato"/>
              <a:ea typeface="Lato"/>
              <a:cs typeface="Lato"/>
              <a:sym typeface="Lato"/>
            </a:endParaRPr>
          </a:p>
          <a:p>
            <a:pPr indent="0" lvl="0" marL="0" rtl="0" algn="ctr">
              <a:spcBef>
                <a:spcPts val="0"/>
              </a:spcBef>
              <a:spcAft>
                <a:spcPts val="0"/>
              </a:spcAft>
              <a:buNone/>
            </a:pPr>
            <a:r>
              <a:rPr lang="de">
                <a:latin typeface="Lato"/>
                <a:ea typeface="Lato"/>
                <a:cs typeface="Lato"/>
                <a:sym typeface="Lato"/>
              </a:rPr>
              <a:t>(Control)</a:t>
            </a:r>
            <a:endParaRPr>
              <a:latin typeface="Lato"/>
              <a:ea typeface="Lato"/>
              <a:cs typeface="Lato"/>
              <a:sym typeface="Lato"/>
            </a:endParaRPr>
          </a:p>
        </p:txBody>
      </p:sp>
      <p:sp>
        <p:nvSpPr>
          <p:cNvPr id="204" name="Google Shape;204;p21"/>
          <p:cNvSpPr/>
          <p:nvPr/>
        </p:nvSpPr>
        <p:spPr>
          <a:xfrm>
            <a:off x="1675348" y="1105450"/>
            <a:ext cx="1347900" cy="1308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 sz="1200">
                <a:latin typeface="Lato"/>
                <a:ea typeface="Lato"/>
                <a:cs typeface="Lato"/>
                <a:sym typeface="Lato"/>
              </a:rPr>
              <a:t>Room Monitoring</a:t>
            </a:r>
            <a:endParaRPr sz="1200">
              <a:latin typeface="Lato"/>
              <a:ea typeface="Lato"/>
              <a:cs typeface="Lato"/>
              <a:sym typeface="Lato"/>
            </a:endParaRPr>
          </a:p>
        </p:txBody>
      </p:sp>
      <p:sp>
        <p:nvSpPr>
          <p:cNvPr id="205" name="Google Shape;205;p21"/>
          <p:cNvSpPr/>
          <p:nvPr/>
        </p:nvSpPr>
        <p:spPr>
          <a:xfrm>
            <a:off x="2351448" y="3387275"/>
            <a:ext cx="1347900" cy="1308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 sz="1200">
                <a:latin typeface="Lato"/>
                <a:ea typeface="Lato"/>
                <a:cs typeface="Lato"/>
                <a:sym typeface="Lato"/>
              </a:rPr>
              <a:t>Outdoor Monitoring</a:t>
            </a:r>
            <a:endParaRPr sz="1200">
              <a:latin typeface="Lato"/>
              <a:ea typeface="Lato"/>
              <a:cs typeface="Lato"/>
              <a:sym typeface="Lato"/>
            </a:endParaRPr>
          </a:p>
        </p:txBody>
      </p:sp>
      <p:cxnSp>
        <p:nvCxnSpPr>
          <p:cNvPr id="206" name="Google Shape;206;p21"/>
          <p:cNvCxnSpPr/>
          <p:nvPr/>
        </p:nvCxnSpPr>
        <p:spPr>
          <a:xfrm flipH="1" rot="10800000">
            <a:off x="4913500" y="1045375"/>
            <a:ext cx="1970700" cy="1765200"/>
          </a:xfrm>
          <a:prstGeom prst="straightConnector1">
            <a:avLst/>
          </a:prstGeom>
          <a:noFill/>
          <a:ln cap="flat" cmpd="sng" w="76200">
            <a:solidFill>
              <a:schemeClr val="lt2"/>
            </a:solidFill>
            <a:prstDash val="dot"/>
            <a:round/>
            <a:headEnd len="med" w="med" type="none"/>
            <a:tailEnd len="med" w="med" type="none"/>
          </a:ln>
        </p:spPr>
      </p:cxnSp>
      <p:sp>
        <p:nvSpPr>
          <p:cNvPr id="207" name="Google Shape;207;p21"/>
          <p:cNvSpPr/>
          <p:nvPr/>
        </p:nvSpPr>
        <p:spPr>
          <a:xfrm>
            <a:off x="6120748" y="447325"/>
            <a:ext cx="1347900" cy="1308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
                <a:latin typeface="Lato"/>
                <a:ea typeface="Lato"/>
                <a:cs typeface="Lato"/>
                <a:sym typeface="Lato"/>
              </a:rPr>
              <a:t>Window Control</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